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1pPr>
    <a:lvl2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2pPr>
    <a:lvl3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3pPr>
    <a:lvl4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4pPr>
    <a:lvl5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5pPr>
    <a:lvl6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6pPr>
    <a:lvl7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7pPr>
    <a:lvl8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8pPr>
    <a:lvl9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 in pieces.</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 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your lives.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We will also read substantial chunks of Charles Kindleberger’s World in Depression, of </a:t>
            </a:r>
          </a:p>
          <a:p>
            <a:pPr/>
            <a:r>
              <a:t>Stephen Cohen’s and my Concrete Economics, and of Barry Eichengreen’s The Populist Temptation</a:t>
            </a:r>
          </a:p>
          <a:p>
            <a:pPr/>
          </a:p>
          <a:p>
            <a:pPr/>
            <a:r>
              <a:t>Plus we will assign a number of articles—the first of which, Andy Matuschak: Why Books Don’t Work, you should have already read before you got to this lecture.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A note on grading. </a:t>
            </a:r>
          </a:p>
          <a:p>
            <a:pPr/>
          </a:p>
          <a:p>
            <a:pPr/>
            <a:r>
              <a:t>We do not want to make the stakes especially high, because in the online world our ability to make fine or even gross distinctions between students’ efforts and accomplishments is limited, and we do not want to provide strong incentives for academic dishonesty. Creating and allowing such an environment is very destructive and is in fact unprofessional on our part: it teaches those who cheat that they can probably get away with it, and that is true in the University but it is not true in life outside and after. </a:t>
            </a:r>
          </a:p>
          <a:p>
            <a:pPr/>
          </a:p>
          <a:p>
            <a:pPr/>
            <a:r>
              <a:t>I have been told that back in The Day the grading rubric was more-or-less as follows: Students who truly impressed their teachers got A’s. Students who mastered (in the sense of a skilled craftsman, a magister or magistra, one who produces a masterpiece, and not one who dominates, a dominus or domina) the material got B’s. Students whose mastery of the material fell short—or who were clearly slacking off because they were more interested in other things, whether the student newspaper, political action, or the preparation of alcoholic drinks—got C’s, sometimes gentlemen’s C’s. Students who were in trouble and needed a change of some sort got D’s.</a:t>
            </a:r>
          </a:p>
          <a:p>
            <a:pPr/>
          </a:p>
          <a:p>
            <a:pPr/>
            <a:r>
              <a:t>I think I will adopt this framework. There are going to be a lot of points—2250, I hope. How those points will map onto grades is not yet clear to me. We will feel our way. But my belief is that students who impress me will get A’s, students who master the material will get A-’s, students whose mastery has gaps will get B+’s and B’s, and students who need a change will get B-’s and below. My guess is that the course will shake out with 20% A’s, 50% A’s, 15+% B’s, 10% B’s, and 5% B-’s and below. But if you impress me it will be higher. And if the class is disappointing it will be lower.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89" name="Body Level One…"/>
          <p:cNvSpPr txBox="1"/>
          <p:nvPr>
            <p:ph type="body" idx="1"/>
          </p:nvPr>
        </p:nvSpPr>
        <p:spPr>
          <a:xfrm>
            <a:off x="669725" y="1830584"/>
            <a:ext cx="7804549" cy="4420198"/>
          </a:xfrm>
          <a:prstGeom prst="rect">
            <a:avLst/>
          </a:prstGeom>
        </p:spPr>
        <p:txBody>
          <a:bodyPr lIns="35717" tIns="35717" rIns="35717" bIns="35717"/>
          <a:lstStyle>
            <a:lvl1pPr defTabSz="410764">
              <a:defRPr>
                <a:latin typeface="Times New Roman"/>
                <a:ea typeface="Times New Roman"/>
                <a:cs typeface="Times New Roman"/>
                <a:sym typeface="Times New Roman"/>
              </a:defRPr>
            </a:lvl1pPr>
            <a:lvl2pPr marL="740832" indent="-296332" defTabSz="410764">
              <a:defRPr>
                <a:latin typeface="Times New Roman"/>
                <a:ea typeface="Times New Roman"/>
                <a:cs typeface="Times New Roman"/>
                <a:sym typeface="Times New Roman"/>
              </a:defRPr>
            </a:lvl2pPr>
            <a:lvl3pPr marL="1185332" indent="-296332" defTabSz="410764">
              <a:defRPr>
                <a:latin typeface="Times New Roman"/>
                <a:ea typeface="Times New Roman"/>
                <a:cs typeface="Times New Roman"/>
                <a:sym typeface="Times New Roman"/>
              </a:defRPr>
            </a:lvl3pPr>
            <a:lvl4pPr indent="-296332" defTabSz="410764">
              <a:defRPr>
                <a:latin typeface="Times New Roman"/>
                <a:ea typeface="Times New Roman"/>
                <a:cs typeface="Times New Roman"/>
                <a:sym typeface="Times New Roman"/>
              </a:defRPr>
            </a:lvl4pPr>
            <a:lvl5pPr defTabSz="410764">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7" y="1151929"/>
            <a:ext cx="7358066" cy="2321720"/>
          </a:xfrm>
          <a:prstGeom prst="rect">
            <a:avLst/>
          </a:prstGeom>
        </p:spPr>
        <p:txBody>
          <a:bodyPr lIns="35717" tIns="35717" rIns="35717" bIns="35717" anchor="b"/>
          <a:lstStyle>
            <a:lvl1pPr defTabSz="410764">
              <a:defRPr sz="5600">
                <a:solidFill>
                  <a:srgbClr val="000080"/>
                </a:solidFill>
                <a:uFillTx/>
              </a:defRPr>
            </a:lvl1pPr>
          </a:lstStyle>
          <a:p>
            <a:pPr/>
            <a:r>
              <a:t>Title Text</a:t>
            </a:r>
          </a:p>
        </p:txBody>
      </p:sp>
      <p:sp>
        <p:nvSpPr>
          <p:cNvPr id="98"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algn="ctr" defTabSz="410764">
              <a:spcBef>
                <a:spcPts val="0"/>
              </a:spcBef>
              <a:buSzTx/>
              <a:buNone/>
              <a:defRPr sz="2200"/>
            </a:lvl1pPr>
            <a:lvl2pPr marL="0" indent="0" algn="ctr" defTabSz="410764">
              <a:spcBef>
                <a:spcPts val="0"/>
              </a:spcBef>
              <a:buSzTx/>
              <a:buNone/>
              <a:defRPr sz="2200"/>
            </a:lvl2pPr>
            <a:lvl3pPr marL="0" indent="0" algn="ctr" defTabSz="410764">
              <a:spcBef>
                <a:spcPts val="0"/>
              </a:spcBef>
              <a:buSzTx/>
              <a:buNone/>
              <a:defRPr sz="2200"/>
            </a:lvl3pPr>
            <a:lvl4pPr marL="0" indent="0" algn="ctr" defTabSz="410764">
              <a:spcBef>
                <a:spcPts val="0"/>
              </a:spcBef>
              <a:buSzTx/>
              <a:buNone/>
              <a:defRPr sz="2200"/>
            </a:lvl4pPr>
            <a:lvl5pPr marL="0" indent="0" algn="ctr" defTabSz="410764">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7" y="1151929"/>
            <a:ext cx="7358066" cy="2321720"/>
          </a:xfrm>
          <a:prstGeom prst="rect">
            <a:avLst/>
          </a:prstGeom>
        </p:spPr>
        <p:txBody>
          <a:bodyPr lIns="35717" tIns="35717" rIns="35717" bIns="35717" anchor="b"/>
          <a:lstStyle>
            <a:lvl1pPr defTabSz="410764">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7" y="3545085"/>
            <a:ext cx="7358066" cy="794745"/>
          </a:xfrm>
          <a:prstGeom prst="rect">
            <a:avLst/>
          </a:prstGeom>
        </p:spPr>
        <p:txBody>
          <a:bodyPr lIns="35717" tIns="35717" rIns="35717" bIns="35717" anchor="t"/>
          <a:lstStyle>
            <a:lvl1pPr marL="0" indent="0" algn="ctr" defTabSz="410764">
              <a:spcBef>
                <a:spcPts val="0"/>
              </a:spcBef>
              <a:buSzTx/>
              <a:buNone/>
              <a:defRPr sz="2600">
                <a:latin typeface="Helvetica Neue"/>
                <a:ea typeface="Helvetica Neue"/>
                <a:cs typeface="Helvetica Neue"/>
                <a:sym typeface="Helvetica Neue"/>
              </a:defRPr>
            </a:lvl1pPr>
            <a:lvl2pPr marL="0" indent="0" algn="ctr" defTabSz="410764">
              <a:spcBef>
                <a:spcPts val="0"/>
              </a:spcBef>
              <a:buSzTx/>
              <a:buNone/>
              <a:defRPr sz="2600">
                <a:latin typeface="Helvetica Neue"/>
                <a:ea typeface="Helvetica Neue"/>
                <a:cs typeface="Helvetica Neue"/>
                <a:sym typeface="Helvetica Neue"/>
              </a:defRPr>
            </a:lvl2pPr>
            <a:lvl3pPr marL="0" indent="0" algn="ctr" defTabSz="410764">
              <a:spcBef>
                <a:spcPts val="0"/>
              </a:spcBef>
              <a:buSzTx/>
              <a:buNone/>
              <a:defRPr sz="2600">
                <a:latin typeface="Helvetica Neue"/>
                <a:ea typeface="Helvetica Neue"/>
                <a:cs typeface="Helvetica Neue"/>
                <a:sym typeface="Helvetica Neue"/>
              </a:defRPr>
            </a:lvl3pPr>
            <a:lvl4pPr marL="0" indent="0" algn="ctr" defTabSz="410764">
              <a:spcBef>
                <a:spcPts val="0"/>
              </a:spcBef>
              <a:buSzTx/>
              <a:buNone/>
              <a:defRPr sz="2600">
                <a:latin typeface="Helvetica Neue"/>
                <a:ea typeface="Helvetica Neue"/>
                <a:cs typeface="Helvetica Neue"/>
                <a:sym typeface="Helvetica Neue"/>
              </a:defRPr>
            </a:lvl4pPr>
            <a:lvl5pPr marL="0" indent="0" algn="ctr" defTabSz="410764">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7" y="6536531"/>
            <a:ext cx="239483" cy="232484"/>
          </a:xfrm>
          <a:prstGeom prst="rect">
            <a:avLst/>
          </a:prstGeom>
        </p:spPr>
        <p:txBody>
          <a:bodyPr lIns="35717" tIns="35717" rIns="35717" bIns="35717"/>
          <a:lstStyle>
            <a:lvl1pPr defTabSz="410764">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5" y="312538"/>
            <a:ext cx="7804549" cy="1518048"/>
          </a:xfrm>
          <a:prstGeom prst="rect">
            <a:avLst/>
          </a:prstGeom>
        </p:spPr>
        <p:txBody>
          <a:bodyPr lIns="35717" tIns="35717" rIns="35717" bIns="35717"/>
          <a:lstStyle>
            <a:lvl1pPr defTabSz="410764">
              <a:lnSpc>
                <a:spcPts val="11600"/>
              </a:lnSpc>
              <a:defRPr>
                <a:uFillTx/>
              </a:defRPr>
            </a:lvl1pPr>
          </a:lstStyle>
          <a:p>
            <a:pPr/>
            <a:r>
              <a:t>Title Text</a:t>
            </a:r>
          </a:p>
        </p:txBody>
      </p:sp>
      <p:sp>
        <p:nvSpPr>
          <p:cNvPr id="116"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8"/>
          </a:xfrm>
          <a:prstGeom prst="rect">
            <a:avLst/>
          </a:prstGeom>
        </p:spPr>
        <p:txBody>
          <a:bodyPr lIns="19050" tIns="19050" rIns="19050" bIns="19050" anchor="t"/>
          <a:lstStyle>
            <a:lvl1pPr algn="l" defTabSz="1219168">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Body Level One…"/>
          <p:cNvSpPr txBox="1"/>
          <p:nvPr>
            <p:ph type="body" sz="quarter" idx="1" hasCustomPrompt="1"/>
          </p:nvPr>
        </p:nvSpPr>
        <p:spPr>
          <a:xfrm>
            <a:off x="452437" y="1747110"/>
            <a:ext cx="8239126" cy="350545"/>
          </a:xfrm>
          <a:prstGeom prst="rect">
            <a:avLst/>
          </a:prstGeom>
        </p:spPr>
        <p:txBody>
          <a:bodyPr lIns="17143" tIns="17143" rIns="17143" bIns="17143" anchor="t"/>
          <a:lstStyle>
            <a:lvl1pPr marL="0" indent="0" defTabSz="330200">
              <a:spcBef>
                <a:spcPts val="0"/>
              </a:spcBef>
              <a:buSzTx/>
              <a:buNone/>
              <a:defRPr b="1" sz="2000">
                <a:latin typeface="Helvetica Neue"/>
                <a:ea typeface="Helvetica Neue"/>
                <a:cs typeface="Helvetica Neue"/>
                <a:sym typeface="Helvetica Neue"/>
              </a:defRPr>
            </a:lvl1pPr>
            <a:lvl2pPr marL="691443" indent="-246943" defTabSz="330200">
              <a:spcBef>
                <a:spcPts val="0"/>
              </a:spcBef>
              <a:defRPr b="1" sz="2000">
                <a:latin typeface="Helvetica Neue"/>
                <a:ea typeface="Helvetica Neue"/>
                <a:cs typeface="Helvetica Neue"/>
                <a:sym typeface="Helvetica Neue"/>
              </a:defRPr>
            </a:lvl2pPr>
            <a:lvl3pPr marL="1135943" indent="-246943" defTabSz="330200">
              <a:spcBef>
                <a:spcPts val="0"/>
              </a:spcBef>
              <a:defRPr b="1" sz="2000">
                <a:latin typeface="Helvetica Neue"/>
                <a:ea typeface="Helvetica Neue"/>
                <a:cs typeface="Helvetica Neue"/>
                <a:sym typeface="Helvetica Neue"/>
              </a:defRPr>
            </a:lvl3pPr>
            <a:lvl4pPr marL="1580444" indent="-246943" defTabSz="330200">
              <a:spcBef>
                <a:spcPts val="0"/>
              </a:spcBef>
              <a:defRPr b="1" sz="2000">
                <a:latin typeface="Helvetica Neue"/>
                <a:ea typeface="Helvetica Neue"/>
                <a:cs typeface="Helvetica Neue"/>
                <a:sym typeface="Helvetica Neue"/>
              </a:defRPr>
            </a:lvl4pPr>
            <a:lvl5pPr marL="2024944" indent="-246944" defTabSz="330200">
              <a:spcBef>
                <a:spcPts val="0"/>
              </a:spcBef>
              <a:defRPr b="1" sz="2000">
                <a:latin typeface="Helvetica Neue"/>
                <a:ea typeface="Helvetica Neue"/>
                <a:cs typeface="Helvetica Neue"/>
                <a:sym typeface="Helvetica Neue"/>
              </a:defRPr>
            </a:lvl5pPr>
          </a:lstStyle>
          <a:p>
            <a:pPr/>
            <a:r>
              <a:t>Slide Subtitle</a:t>
            </a:r>
          </a:p>
          <a:p>
            <a:pPr lvl="1"/>
            <a:r>
              <a:t/>
            </a:r>
          </a:p>
          <a:p>
            <a:pPr lvl="2"/>
            <a:r>
              <a:t/>
            </a:r>
          </a:p>
          <a:p>
            <a:pPr lvl="3"/>
            <a:r>
              <a:t/>
            </a:r>
          </a:p>
          <a:p>
            <a:pPr lvl="4"/>
            <a:r>
              <a:t/>
            </a:r>
          </a:p>
        </p:txBody>
      </p:sp>
      <p:sp>
        <p:nvSpPr>
          <p:cNvPr id="135" name="Body Level One…"/>
          <p:cNvSpPr txBox="1"/>
          <p:nvPr>
            <p:ph type="body" idx="21" hasCustomPrompt="1"/>
          </p:nvPr>
        </p:nvSpPr>
        <p:spPr>
          <a:xfrm>
            <a:off x="452437" y="2450438"/>
            <a:ext cx="8239126" cy="3096007"/>
          </a:xfrm>
          <a:prstGeom prst="rect">
            <a:avLst/>
          </a:prstGeom>
        </p:spPr>
        <p:txBody>
          <a:bodyPr lIns="19050" tIns="19050" rIns="19050" bIns="19050" anchor="t"/>
          <a:lstStyle>
            <a:lvl1pPr marL="304800" indent="-304800" defTabSz="1219168">
              <a:lnSpc>
                <a:spcPct val="90000"/>
              </a:lnSpc>
              <a:spcBef>
                <a:spcPts val="2200"/>
              </a:spcBef>
              <a:buSzPct val="123000"/>
              <a:defRPr>
                <a:latin typeface="Helvetica Neue"/>
                <a:ea typeface="Helvetica Neue"/>
                <a:cs typeface="Helvetica Neue"/>
                <a:sym typeface="Helvetica Neue"/>
              </a:defRPr>
            </a:lvl1pPr>
          </a:lstStyle>
          <a:p>
            <a:pPr/>
            <a:r>
              <a:t>Slide bullet text</a:t>
            </a:r>
          </a:p>
        </p:txBody>
      </p:sp>
      <p:sp>
        <p:nvSpPr>
          <p:cNvPr id="136" name="Slide Number"/>
          <p:cNvSpPr txBox="1"/>
          <p:nvPr>
            <p:ph type="sldNum" sz="quarter" idx="2"/>
          </p:nvPr>
        </p:nvSpPr>
        <p:spPr>
          <a:xfrm>
            <a:off x="4480705" y="5728500"/>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Body Level One…"/>
          <p:cNvSpPr txBox="1"/>
          <p:nvPr>
            <p:ph type="body" sz="quarter" idx="1" hasCustomPrompt="1"/>
          </p:nvPr>
        </p:nvSpPr>
        <p:spPr>
          <a:xfrm>
            <a:off x="450502" y="5304697"/>
            <a:ext cx="8239128" cy="238869"/>
          </a:xfrm>
          <a:prstGeom prst="rect">
            <a:avLst/>
          </a:prstGeom>
        </p:spPr>
        <p:txBody>
          <a:bodyPr lIns="17143" tIns="17143" rIns="17143" bIns="17143" anchor="t"/>
          <a:lstStyle>
            <a:lvl1pPr marL="0" indent="0" defTabSz="338454">
              <a:spcBef>
                <a:spcPts val="0"/>
              </a:spcBef>
              <a:buSzTx/>
              <a:buNone/>
              <a:defRPr b="1" sz="1400">
                <a:latin typeface="Helvetica Neue"/>
                <a:ea typeface="Helvetica Neue"/>
                <a:cs typeface="Helvetica Neue"/>
                <a:sym typeface="Helvetica Neue"/>
              </a:defRPr>
            </a:lvl1pPr>
            <a:lvl2pPr marL="617360" indent="-172860" defTabSz="338454">
              <a:spcBef>
                <a:spcPts val="0"/>
              </a:spcBef>
              <a:defRPr b="1" sz="1400">
                <a:latin typeface="Helvetica Neue"/>
                <a:ea typeface="Helvetica Neue"/>
                <a:cs typeface="Helvetica Neue"/>
                <a:sym typeface="Helvetica Neue"/>
              </a:defRPr>
            </a:lvl2pPr>
            <a:lvl3pPr marL="1061860" indent="-172860" defTabSz="338454">
              <a:spcBef>
                <a:spcPts val="0"/>
              </a:spcBef>
              <a:defRPr b="1" sz="1400">
                <a:latin typeface="Helvetica Neue"/>
                <a:ea typeface="Helvetica Neue"/>
                <a:cs typeface="Helvetica Neue"/>
                <a:sym typeface="Helvetica Neue"/>
              </a:defRPr>
            </a:lvl3pPr>
            <a:lvl4pPr marL="1506361" indent="-172860" defTabSz="338454">
              <a:spcBef>
                <a:spcPts val="0"/>
              </a:spcBef>
              <a:defRPr b="1" sz="1400">
                <a:latin typeface="Helvetica Neue"/>
                <a:ea typeface="Helvetica Neue"/>
                <a:cs typeface="Helvetica Neue"/>
                <a:sym typeface="Helvetica Neue"/>
              </a:defRPr>
            </a:lvl4pPr>
            <a:lvl5pPr marL="1950860" indent="-172860" defTabSz="338454">
              <a:spcBef>
                <a:spcPts val="0"/>
              </a:spcBef>
              <a:defRPr b="1" sz="1400">
                <a:latin typeface="Helvetica Neue"/>
                <a:ea typeface="Helvetica Neue"/>
                <a:cs typeface="Helvetica Neue"/>
                <a:sym typeface="Helvetica Neue"/>
              </a:defRPr>
            </a:lvl5pPr>
          </a:lstStyle>
          <a:p>
            <a:pPr/>
            <a:r>
              <a:t>Author and Date</a:t>
            </a:r>
          </a:p>
          <a:p>
            <a:pPr lvl="1"/>
            <a:r>
              <a:t/>
            </a:r>
          </a:p>
          <a:p>
            <a:pPr lvl="2"/>
            <a:r>
              <a:t/>
            </a:r>
          </a:p>
          <a:p>
            <a:pPr lvl="3"/>
            <a:r>
              <a:t/>
            </a:r>
          </a:p>
          <a:p>
            <a:pPr lvl="4"/>
            <a:r>
              <a:t/>
            </a:r>
          </a:p>
        </p:txBody>
      </p:sp>
      <p:sp>
        <p:nvSpPr>
          <p:cNvPr id="144" name="Presentation Title"/>
          <p:cNvSpPr txBox="1"/>
          <p:nvPr>
            <p:ph type="title" hasCustomPrompt="1"/>
          </p:nvPr>
        </p:nvSpPr>
        <p:spPr>
          <a:xfrm>
            <a:off x="452435" y="1822870"/>
            <a:ext cx="8239129" cy="1743077"/>
          </a:xfrm>
          <a:prstGeom prst="rect">
            <a:avLst/>
          </a:prstGeom>
        </p:spPr>
        <p:txBody>
          <a:bodyPr lIns="19050" tIns="19050" rIns="19050" bIns="19050" anchor="b"/>
          <a:lstStyle>
            <a:lvl1pPr algn="l" defTabSz="1219168">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21" hasCustomPrompt="1"/>
          </p:nvPr>
        </p:nvSpPr>
        <p:spPr>
          <a:xfrm>
            <a:off x="450503" y="3565945"/>
            <a:ext cx="8239126" cy="714377"/>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stStyle>
          <a:p>
            <a:pPr/>
            <a:r>
              <a:t>Presentation Subtitle</a:t>
            </a:r>
          </a:p>
        </p:txBody>
      </p:sp>
      <p:sp>
        <p:nvSpPr>
          <p:cNvPr id="146" name="Slide Number"/>
          <p:cNvSpPr txBox="1"/>
          <p:nvPr>
            <p:ph type="sldNum" sz="quarter" idx="2"/>
          </p:nvPr>
        </p:nvSpPr>
        <p:spPr>
          <a:xfrm>
            <a:off x="4480705" y="5728500"/>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7"/>
            <a:ext cx="7804550" cy="1518050"/>
          </a:xfrm>
          <a:prstGeom prst="rect">
            <a:avLst/>
          </a:prstGeom>
        </p:spPr>
        <p:txBody>
          <a:bodyPr lIns="35716" tIns="35716" rIns="35716" bIns="35716"/>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7" cy="2321720"/>
          </a:xfrm>
          <a:prstGeom prst="rect">
            <a:avLst/>
          </a:prstGeom>
        </p:spPr>
        <p:txBody>
          <a:bodyPr lIns="35716" tIns="35716" rIns="35716" bIns="35716" anchor="b"/>
          <a:lstStyle>
            <a:lvl1pPr defTabSz="410763">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7" cy="794745"/>
          </a:xfrm>
          <a:prstGeom prst="rect">
            <a:avLst/>
          </a:prstGeom>
        </p:spPr>
        <p:txBody>
          <a:bodyPr lIns="35716" tIns="35716" rIns="35716" bIns="35716" anchor="t"/>
          <a:lstStyle>
            <a:lvl1pPr marL="0" indent="0" defTabSz="410763">
              <a:spcBef>
                <a:spcPts val="600"/>
              </a:spcBef>
              <a:buSzTx/>
              <a:buNone/>
              <a:defRPr>
                <a:latin typeface="Times New Roman"/>
                <a:ea typeface="Times New Roman"/>
                <a:cs typeface="Times New Roman"/>
                <a:sym typeface="Times New Roman"/>
              </a:defRPr>
            </a:lvl1pPr>
            <a:lvl2pPr marL="0" indent="0" defTabSz="410763">
              <a:spcBef>
                <a:spcPts val="600"/>
              </a:spcBef>
              <a:buSzTx/>
              <a:buNone/>
              <a:defRPr>
                <a:latin typeface="Times New Roman"/>
                <a:ea typeface="Times New Roman"/>
                <a:cs typeface="Times New Roman"/>
                <a:sym typeface="Times New Roman"/>
              </a:defRPr>
            </a:lvl2pPr>
            <a:lvl3pPr marL="0" indent="0" defTabSz="410763">
              <a:spcBef>
                <a:spcPts val="600"/>
              </a:spcBef>
              <a:buSzTx/>
              <a:buNone/>
              <a:defRPr>
                <a:latin typeface="Times New Roman"/>
                <a:ea typeface="Times New Roman"/>
                <a:cs typeface="Times New Roman"/>
                <a:sym typeface="Times New Roman"/>
              </a:defRPr>
            </a:lvl3pPr>
            <a:lvl4pPr marL="0" indent="0" defTabSz="410763">
              <a:spcBef>
                <a:spcPts val="600"/>
              </a:spcBef>
              <a:buSzTx/>
              <a:buNone/>
              <a:defRPr>
                <a:latin typeface="Times New Roman"/>
                <a:ea typeface="Times New Roman"/>
                <a:cs typeface="Times New Roman"/>
                <a:sym typeface="Times New Roman"/>
              </a:defRPr>
            </a:lvl4pPr>
            <a:lvl5pPr marL="0" indent="0" defTabSz="410763">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53"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3"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3"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8" indent="-306158"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3" y="6248400"/>
            <a:ext cx="256537" cy="269237"/>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50" cy="1518050"/>
          </a:xfrm>
          <a:prstGeom prst="rect">
            <a:avLst/>
          </a:prstGeom>
        </p:spPr>
        <p:txBody>
          <a:bodyPr lIns="35716" tIns="35716" rIns="35716" bIns="35716"/>
          <a:lstStyle>
            <a:lvl1pPr defTabSz="410763">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3"/>
            <a:ext cx="7804550" cy="4420200"/>
          </a:xfrm>
          <a:prstGeom prst="rect">
            <a:avLst/>
          </a:prstGeom>
        </p:spPr>
        <p:txBody>
          <a:bodyPr lIns="35716" tIns="35716" rIns="35716" bIns="35716"/>
          <a:lstStyle>
            <a:lvl1pPr marL="271637" indent="-271637" defTabSz="410763">
              <a:defRPr sz="2200"/>
            </a:lvl1pPr>
            <a:lvl2pPr marL="716138" indent="-271638" defTabSz="410763">
              <a:defRPr sz="2200"/>
            </a:lvl2pPr>
            <a:lvl3pPr marL="1160637" indent="-271637" defTabSz="410763">
              <a:defRPr sz="2200"/>
            </a:lvl3pPr>
            <a:lvl4pPr marL="1605137" indent="-271637" defTabSz="410763">
              <a:defRPr sz="2200"/>
            </a:lvl4pPr>
            <a:lvl5pPr marL="2049638" indent="-271638" defTabSz="410763">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4" y="6505277"/>
            <a:ext cx="239482" cy="236535"/>
          </a:xfrm>
          <a:prstGeom prst="rect">
            <a:avLst/>
          </a:prstGeom>
        </p:spPr>
        <p:txBody>
          <a:bodyPr lIns="35716" tIns="35716" rIns="35716" bIns="35716"/>
          <a:lstStyle>
            <a:lvl1pPr defTabSz="410763">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7"/>
            <a:ext cx="7804550" cy="1518050"/>
          </a:xfrm>
          <a:prstGeom prst="rect">
            <a:avLst/>
          </a:prstGeom>
        </p:spPr>
        <p:txBody>
          <a:bodyPr lIns="35716" tIns="35716" rIns="35716" bIns="35716"/>
          <a:lstStyle>
            <a:lvl1pPr defTabSz="410763">
              <a:defRPr>
                <a:solidFill>
                  <a:srgbClr val="000080"/>
                </a:solidFill>
                <a:uFillTx/>
              </a:defRPr>
            </a:lvl1pPr>
          </a:lstStyle>
          <a:p>
            <a:pPr/>
            <a:r>
              <a:t>Title Text</a:t>
            </a:r>
          </a:p>
        </p:txBody>
      </p:sp>
      <p:sp>
        <p:nvSpPr>
          <p:cNvPr id="80" name="Body Level One…"/>
          <p:cNvSpPr txBox="1"/>
          <p:nvPr>
            <p:ph type="body" idx="1"/>
          </p:nvPr>
        </p:nvSpPr>
        <p:spPr>
          <a:xfrm>
            <a:off x="669725" y="1830583"/>
            <a:ext cx="7804550" cy="4420200"/>
          </a:xfrm>
          <a:prstGeom prst="rect">
            <a:avLst/>
          </a:prstGeom>
        </p:spPr>
        <p:txBody>
          <a:bodyPr lIns="35716" tIns="35716" rIns="35716" bIns="35716"/>
          <a:lstStyle>
            <a:lvl1pPr defTabSz="410763"/>
            <a:lvl2pPr defTabSz="410763"/>
            <a:lvl3pPr defTabSz="410763"/>
            <a:lvl4pPr defTabSz="410763"/>
            <a:lvl5pPr defTabSz="410763"/>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4" cy="249235"/>
          </a:xfrm>
          <a:prstGeom prst="rect">
            <a:avLst/>
          </a:prstGeom>
        </p:spPr>
        <p:txBody>
          <a:bodyPr lIns="35716" tIns="35716" rIns="35716" bIns="35716"/>
          <a:lstStyle>
            <a:lvl1pPr defTabSz="410763"/>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4" y="6505277"/>
            <a:ext cx="253602" cy="249233"/>
          </a:xfrm>
          <a:prstGeom prst="rect">
            <a:avLst/>
          </a:prstGeom>
          <a:ln w="12700">
            <a:miter lim="400000"/>
          </a:ln>
        </p:spPr>
        <p:txBody>
          <a:bodyPr wrap="none" lIns="35716" tIns="35716" rIns="35716" bIns="35716">
            <a:spAutoFit/>
          </a:bodyPr>
          <a:lstStyle>
            <a:lvl1pPr algn="ctr" defTabSz="410763">
              <a:spcBef>
                <a:spcPts val="0"/>
              </a:spcBef>
              <a:defRPr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www.amazon.com/s?k=9780192853455&amp;i=stripbooks&amp;linkCode=qs" TargetMode="External"/><Relationship Id="rId5" Type="http://schemas.openxmlformats.org/officeDocument/2006/relationships/hyperlink" Target="https://delong.typepad.com/files/dasgupta-economics.pdf" TargetMode="External"/><Relationship Id="rId6" Type="http://schemas.openxmlformats.org/officeDocument/2006/relationships/hyperlink" Target="http://www.amazon.com/gp/search?index=books&amp;linkCode=qs&amp;keywords=9780691193908" TargetMode="External"/><Relationship Id="rId7" Type="http://schemas.openxmlformats.org/officeDocument/2006/relationships/hyperlink" Target="https://delong.typepad.com/files/eichengreen-globalizing.pdf" TargetMode="External"/><Relationship Id="rId8" Type="http://schemas.openxmlformats.org/officeDocument/2006/relationships/hyperlink" Target="http://www.amazon.com/gp/search?index=books&amp;linkCode=qs&amp;keywords=9780199591640" TargetMode="External"/><Relationship Id="rId9" Type="http://schemas.openxmlformats.org/officeDocument/2006/relationships/hyperlink" Target="https://delong.typepad.com/files/skidelsky-keynes.pdf" TargetMode="External"/><Relationship Id="rId10" Type="http://schemas.openxmlformats.org/officeDocument/2006/relationships/hyperlink" Target="https://www.amazon.com/s?k=9780199596652&amp;i=stripbooks&amp;linkCode=qs" TargetMode="External"/><Relationship Id="rId11" Type="http://schemas.openxmlformats.org/officeDocument/2006/relationships/hyperlink" Target="https://delong.typepad.com/files/allen-geh.pdf" TargetMode="External"/><Relationship Id="rId12" Type="http://schemas.openxmlformats.org/officeDocument/2006/relationships/hyperlink" Target="https://www.icloud.com/pages/0jK0cjqqw-D4wRayNOo87pLYw" TargetMode="External"/><Relationship Id="rId13" Type="http://schemas.openxmlformats.org/officeDocument/2006/relationships/hyperlink" Target="http://www.amazon.com/gp/search?index=books&amp;linkCode=qs&amp;keywords=9780520275850" TargetMode="External"/><Relationship Id="rId14" Type="http://schemas.openxmlformats.org/officeDocument/2006/relationships/hyperlink" Target="http://www.amazon.com/gp/search?index=books&amp;linkCode=qs&amp;keywords=9781422189818" TargetMode="External"/><Relationship Id="rId15" Type="http://schemas.openxmlformats.org/officeDocument/2006/relationships/hyperlink" Target="https://github.com/braddelong/public-files/blob/master/readings/cohen-delong-concrete.pdf" TargetMode="External"/><Relationship Id="rId16" Type="http://schemas.openxmlformats.org/officeDocument/2006/relationships/hyperlink" Target="http://www.amazon.com/gp/search?index=books&amp;linkCode=qs&amp;keywords=9780190058821" TargetMode="External"/><Relationship Id="rId17" Type="http://schemas.openxmlformats.org/officeDocument/2006/relationships/hyperlink" Target="https://github.com/braddelong/public-files/blob/master/readings/book-eichengreen-populist-temptation.pdf" TargetMode="External"/><Relationship Id="rId18" Type="http://schemas.openxmlformats.org/officeDocument/2006/relationships/hyperlink" Target="https://andymatuschak.org/books/" TargetMode="External"/><Relationship Id="rId19" Type="http://schemas.openxmlformats.org/officeDocument/2006/relationships/hyperlink" Target="https://github.com/braddelong/public-files/blob/master/readings/article-diamond-agriculture.pdf" TargetMode="External"/><Relationship Id="rId20" Type="http://schemas.openxmlformats.org/officeDocument/2006/relationships/hyperlink" Target="https://github.com/braddelong/public-files/blob/master/readings/article-keynes-possibilities.pdf" TargetMode="External"/><Relationship Id="rId21" Type="http://schemas.openxmlformats.org/officeDocument/2006/relationships/image" Target="../media/image1.png"/><Relationship Id="rId22" Type="http://schemas.openxmlformats.org/officeDocument/2006/relationships/audio" Target="../media/media1.m4a"/><Relationship Id="rId23" Type="http://schemas.microsoft.com/office/2007/relationships/media" Target="../media/media1.m4a"/><Relationship Id="rId2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9940">
              <a:defRPr sz="6052"/>
            </a:lvl1pPr>
          </a:lstStyle>
          <a:p>
            <a:pPr/>
            <a:r>
              <a:t>Lecture: 0.3.4. Logistics</a:t>
            </a:r>
          </a:p>
        </p:txBody>
      </p:sp>
      <p:sp>
        <p:nvSpPr>
          <p:cNvPr id="156" name="The long 20th century will in all likelihood be seen in the future as the watershed in human experience:…"/>
          <p:cNvSpPr txBox="1"/>
          <p:nvPr>
            <p:ph type="body" idx="4294967295"/>
          </p:nvPr>
        </p:nvSpPr>
        <p:spPr>
          <a:xfrm>
            <a:off x="112562" y="1142996"/>
            <a:ext cx="6099006" cy="5397503"/>
          </a:xfrm>
          <a:prstGeom prst="rect">
            <a:avLst/>
          </a:prstGeom>
        </p:spPr>
        <p:txBody>
          <a:bodyPr lIns="45718" tIns="45718" rIns="45718" bIns="45718" anchor="t"/>
          <a:lstStyle/>
          <a:p>
            <a:pPr marL="0" indent="0" defTabSz="370331">
              <a:spcBef>
                <a:spcPts val="300"/>
              </a:spcBef>
              <a:buSzTx/>
              <a:buNone/>
              <a:defRPr b="1" sz="1000">
                <a:uFill>
                  <a:solidFill>
                    <a:srgbClr val="000000"/>
                  </a:solidFill>
                </a:uFill>
                <a:latin typeface="+mj-lt"/>
                <a:ea typeface="+mj-ea"/>
                <a:cs typeface="+mj-cs"/>
                <a:sym typeface="Helvetica"/>
              </a:defRPr>
            </a:pPr>
            <a:r>
              <a:t>Syllabus &amp; course policies:</a:t>
            </a:r>
          </a:p>
          <a:p>
            <a:pPr marL="0" indent="0" defTabSz="370331">
              <a:spcBef>
                <a:spcPts val="300"/>
              </a:spcBef>
              <a:buSzTx/>
              <a:buNone/>
              <a:defRPr sz="1000">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521208">
              <a:spcBef>
                <a:spcPts val="300"/>
              </a:spcBef>
              <a:buSzTx/>
              <a:buNone/>
              <a:defRPr sz="1000">
                <a:uFill>
                  <a:solidFill>
                    <a:srgbClr val="000000"/>
                  </a:solidFill>
                </a:uFill>
                <a:latin typeface="+mj-lt"/>
                <a:ea typeface="+mj-ea"/>
                <a:cs typeface="+mj-cs"/>
                <a:sym typeface="Helvetica"/>
              </a:defRPr>
            </a:pPr>
          </a:p>
          <a:p>
            <a:pPr marL="0" indent="0" defTabSz="521208">
              <a:spcBef>
                <a:spcPts val="300"/>
              </a:spcBef>
              <a:buSzTx/>
              <a:buNone/>
              <a:defRPr b="1" sz="1000">
                <a:uFill>
                  <a:solidFill>
                    <a:srgbClr val="000000"/>
                  </a:solidFill>
                </a:uFill>
                <a:latin typeface="+mj-lt"/>
                <a:ea typeface="+mj-ea"/>
                <a:cs typeface="+mj-cs"/>
                <a:sym typeface="Helvetica"/>
              </a:defRPr>
            </a:pPr>
            <a:r>
              <a:t>Required readings for the course:</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https://www.amazon.com/s?k=9780192853455&amp;i=stripbooks&amp;linkCode=qs</a:t>
            </a:r>
            <a:r>
              <a:t>&gt; &lt;</a:t>
            </a:r>
            <a:r>
              <a:rPr u="sng">
                <a:solidFill>
                  <a:srgbClr val="0000FF"/>
                </a:solidFill>
                <a:uFill>
                  <a:solidFill>
                    <a:srgbClr val="0000FF"/>
                  </a:solidFill>
                </a:uFill>
                <a:hlinkClick r:id="rId5" invalidUrl="" action="" tgtFrame="" tooltip="" history="1" highlightClick="0" endSnd="0"/>
              </a:rPr>
              <a:t>https://delong.typepad.com/files/dasgupta-economics.pdf</a:t>
            </a:r>
            <a:r>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Barry Eichengreen</a:t>
            </a:r>
            <a:r>
              <a:rPr b="0"/>
              <a:t> (2008): </a:t>
            </a:r>
            <a:r>
              <a:rPr b="0" i="1"/>
              <a:t>Globalizing Capital: A Short History of the World Monetary System</a:t>
            </a:r>
            <a:r>
              <a:rPr b="0"/>
              <a:t> &lt; </a:t>
            </a:r>
            <a:r>
              <a:rPr b="0" u="sng">
                <a:solidFill>
                  <a:srgbClr val="0000FF"/>
                </a:solidFill>
                <a:uFill>
                  <a:solidFill>
                    <a:srgbClr val="0000FF"/>
                  </a:solidFill>
                </a:uFill>
                <a:hlinkClick r:id="rId6" invalidUrl="" action="" tgtFrame="" tooltip="" history="1" highlightClick="0" endSnd="0"/>
              </a:rPr>
              <a:t>http://www.amazon.com/gp/search?index=books&amp;linkCode=qs&amp;keywords=9780691193908</a:t>
            </a:r>
            <a:r>
              <a:rPr b="0"/>
              <a:t>&gt; &lt;</a:t>
            </a:r>
            <a:r>
              <a:rPr b="0" u="sng">
                <a:solidFill>
                  <a:srgbClr val="0000FF"/>
                </a:solidFill>
                <a:uFill>
                  <a:solidFill>
                    <a:srgbClr val="0000FF"/>
                  </a:solidFill>
                </a:uFill>
                <a:hlinkClick r:id="rId7" invalidUrl="" action="" tgtFrame="" tooltip="" history="1" highlightClick="0" endSnd="0"/>
              </a:rPr>
              <a:t>https://delong.typepad.com/files/eichengreen-globalizing.pdf</a:t>
            </a:r>
            <a:r>
              <a:rPr b="0"/>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Robert Skidelsky</a:t>
            </a:r>
            <a:r>
              <a:rPr b="0"/>
              <a:t> (2010): </a:t>
            </a:r>
            <a:r>
              <a:rPr b="0" i="1"/>
              <a:t>Keynes: A Very Short Introduction</a:t>
            </a:r>
            <a:r>
              <a:rPr b="0"/>
              <a:t> &lt; </a:t>
            </a:r>
            <a:r>
              <a:rPr b="0" u="sng">
                <a:solidFill>
                  <a:srgbClr val="0000FF"/>
                </a:solidFill>
                <a:uFill>
                  <a:solidFill>
                    <a:srgbClr val="0000FF"/>
                  </a:solidFill>
                </a:uFill>
                <a:hlinkClick r:id="rId8" invalidUrl="" action="" tgtFrame="" tooltip="" history="1" highlightClick="0" endSnd="0"/>
              </a:rPr>
              <a:t>http://www.amazon.com/gp/search?index=books&amp;linkCode=qs&amp;keywords=9780199591640</a:t>
            </a:r>
            <a:r>
              <a:rPr b="0"/>
              <a:t>&gt; &lt;</a:t>
            </a:r>
            <a:r>
              <a:rPr b="0" u="sng">
                <a:solidFill>
                  <a:srgbClr val="0000FF"/>
                </a:solidFill>
                <a:uFill>
                  <a:solidFill>
                    <a:srgbClr val="0000FF"/>
                  </a:solidFill>
                </a:uFill>
                <a:hlinkClick r:id="rId9" invalidUrl="" action="" tgtFrame="" tooltip="" history="1" highlightClick="0" endSnd="0"/>
              </a:rPr>
              <a:t>https://delong.typepad.com/files/skidelsky-keynes.pdf</a:t>
            </a:r>
            <a:r>
              <a:rPr b="0"/>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Robert Allen</a:t>
            </a:r>
            <a:r>
              <a:rPr b="0"/>
              <a:t> (2011): </a:t>
            </a:r>
            <a:r>
              <a:rPr b="0" i="1"/>
              <a:t>Global Economic History: A Very Short Introduction &lt;</a:t>
            </a:r>
            <a:r>
              <a:rPr b="0" u="sng">
                <a:solidFill>
                  <a:srgbClr val="0000FF"/>
                </a:solidFill>
                <a:uFill>
                  <a:solidFill>
                    <a:srgbClr val="0000FF"/>
                  </a:solidFill>
                </a:uFill>
                <a:hlinkClick r:id="rId10" invalidUrl="" action="" tgtFrame="" tooltip="" history="1" highlightClick="0" endSnd="0"/>
              </a:rPr>
              <a:t>https://www.amazon.com/s?k=9780199596652&amp;i=stripbooks&amp;linkCode=qs</a:t>
            </a:r>
            <a:r>
              <a:rPr b="0" i="1"/>
              <a:t>&gt; </a:t>
            </a:r>
            <a:r>
              <a:rPr b="0"/>
              <a:t>&lt;</a:t>
            </a:r>
            <a:r>
              <a:rPr b="0" u="sng">
                <a:solidFill>
                  <a:srgbClr val="0000FF"/>
                </a:solidFill>
                <a:uFill>
                  <a:solidFill>
                    <a:srgbClr val="0000FF"/>
                  </a:solidFill>
                </a:uFill>
                <a:hlinkClick r:id="rId11" invalidUrl="" action="" tgtFrame="" tooltip="" history="1" highlightClick="0" endSnd="0"/>
              </a:rPr>
              <a:t>https://delong.typepad.com/files/allen-geh.pdf</a:t>
            </a:r>
            <a:r>
              <a:rPr b="0"/>
              <a:t>&gt; &lt;</a:t>
            </a:r>
            <a:r>
              <a:rPr b="0" u="sng">
                <a:solidFill>
                  <a:srgbClr val="0000FF"/>
                </a:solidFill>
                <a:uFill>
                  <a:solidFill>
                    <a:srgbClr val="0000FF"/>
                  </a:solidFill>
                </a:uFill>
                <a:hlinkClick r:id="rId12" invalidUrl="" action="" tgtFrame="" tooltip="" history="1" highlightClick="0" endSnd="0"/>
              </a:rPr>
              <a:t>https://www.icloud.com/pages/0jK0cjqqw-D4wRayNOo87pLYw</a:t>
            </a:r>
            <a:r>
              <a:rPr b="0"/>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Charles Kindleberger</a:t>
            </a:r>
            <a:r>
              <a:rPr b="0"/>
              <a:t>: </a:t>
            </a:r>
            <a:r>
              <a:rPr b="0" i="1"/>
              <a:t>The World in Depression</a:t>
            </a:r>
            <a:r>
              <a:rPr b="0"/>
              <a:t> &lt;</a:t>
            </a:r>
            <a:r>
              <a:rPr b="0" u="sng">
                <a:solidFill>
                  <a:srgbClr val="0000FF"/>
                </a:solidFill>
                <a:uFill>
                  <a:solidFill>
                    <a:srgbClr val="0000FF"/>
                  </a:solidFill>
                </a:uFill>
                <a:hlinkClick r:id="rId13" invalidUrl="" action="" tgtFrame="" tooltip="" history="1" highlightClick="0" endSnd="0"/>
              </a:rPr>
              <a:t>http://www.amazon.com/gp/search?index=books&amp;linkCode=qs&amp;keywords=9780520275850</a:t>
            </a:r>
            <a:r>
              <a:rPr b="0"/>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Stephen Cohen &amp; J. Bradford DeLong</a:t>
            </a:r>
            <a:r>
              <a:rPr b="0"/>
              <a:t>: </a:t>
            </a:r>
            <a:r>
              <a:rPr b="0" i="1"/>
              <a:t>Concrete Economics</a:t>
            </a:r>
            <a:r>
              <a:rPr b="0"/>
              <a:t> &lt;</a:t>
            </a:r>
            <a:r>
              <a:rPr b="0" u="sng">
                <a:solidFill>
                  <a:srgbClr val="0000FF"/>
                </a:solidFill>
                <a:uFill>
                  <a:solidFill>
                    <a:srgbClr val="0000FF"/>
                  </a:solidFill>
                </a:uFill>
                <a:hlinkClick r:id="rId14" invalidUrl="" action="" tgtFrame="" tooltip="" history="1" highlightClick="0" endSnd="0"/>
              </a:rPr>
              <a:t>http://www.amazon.com/gp/search?index=books&amp;linkCode=qs&amp;keywords=9781422189818</a:t>
            </a:r>
            <a:r>
              <a:rPr b="0"/>
              <a:t>&gt; &lt;</a:t>
            </a:r>
            <a:r>
              <a:rPr b="0" u="sng">
                <a:solidFill>
                  <a:srgbClr val="0000FF"/>
                </a:solidFill>
                <a:uFill>
                  <a:solidFill>
                    <a:srgbClr val="0000FF"/>
                  </a:solidFill>
                </a:uFill>
                <a:hlinkClick r:id="rId15" invalidUrl="" action="" tgtFrame="" tooltip="" history="1" highlightClick="0" endSnd="0"/>
              </a:rPr>
              <a:t>https://github.com/braddelong/public-files/blob/master/readings/cohen-delong-concrete.pdf</a:t>
            </a:r>
            <a:r>
              <a:rPr b="0"/>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Barry Eichengreen</a:t>
            </a:r>
            <a:r>
              <a:rPr b="0"/>
              <a:t>: </a:t>
            </a:r>
            <a:r>
              <a:rPr b="0" i="1"/>
              <a:t>The Populist Temptation</a:t>
            </a:r>
            <a:r>
              <a:rPr b="0"/>
              <a:t> &lt;</a:t>
            </a:r>
            <a:r>
              <a:rPr b="0" u="sng">
                <a:solidFill>
                  <a:srgbClr val="0000FF"/>
                </a:solidFill>
                <a:uFill>
                  <a:solidFill>
                    <a:srgbClr val="0000FF"/>
                  </a:solidFill>
                </a:uFill>
                <a:hlinkClick r:id="rId16" invalidUrl="" action="" tgtFrame="" tooltip="" history="1" highlightClick="0" endSnd="0"/>
              </a:rPr>
              <a:t>http://www.amazon.com/gp/search?index=books&amp;linkCode=qs&amp;keywords=9780190058821</a:t>
            </a:r>
            <a:r>
              <a:rPr b="0"/>
              <a:t>&gt;</a:t>
            </a:r>
            <a:r>
              <a:t> </a:t>
            </a:r>
            <a:r>
              <a:rPr b="0"/>
              <a:t>&lt;</a:t>
            </a:r>
            <a:r>
              <a:rPr b="0" u="sng">
                <a:solidFill>
                  <a:srgbClr val="0000FF"/>
                </a:solidFill>
                <a:uFill>
                  <a:solidFill>
                    <a:srgbClr val="0000FF"/>
                  </a:solidFill>
                </a:uFill>
                <a:hlinkClick r:id="rId17" invalidUrl="" action="" tgtFrame="" tooltip="" history="1" highlightClick="0" endSnd="0"/>
              </a:rPr>
              <a:t>https://github.com/braddelong/public-files/blob/master/readings/book-eichengreen-populist-temptation.pdf</a:t>
            </a:r>
            <a:r>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 &lt;</a:t>
            </a:r>
            <a:r>
              <a:rPr u="sng">
                <a:solidFill>
                  <a:srgbClr val="0000FF"/>
                </a:solidFill>
                <a:uFill>
                  <a:solidFill>
                    <a:srgbClr val="0000FF"/>
                  </a:solidFill>
                </a:uFill>
                <a:hlinkClick r:id="rId18" invalidUrl="" action="" tgtFrame="" tooltip="" history="1" highlightClick="0" endSnd="0"/>
              </a:rPr>
              <a:t>https://andymatuschak.org/books/</a:t>
            </a:r>
            <a:r>
              <a:rPr i="1"/>
              <a:t>&gt;</a:t>
            </a:r>
            <a:r>
              <a:t>; </a:t>
            </a:r>
            <a:r>
              <a:rPr b="1"/>
              <a:t>Jared Diamond</a:t>
            </a:r>
            <a:r>
              <a:t> (1999): </a:t>
            </a:r>
            <a:r>
              <a:rPr i="1"/>
              <a:t>The Worst Mistake in the History of the Human Race</a:t>
            </a:r>
            <a:r>
              <a:t> &lt;</a:t>
            </a:r>
            <a:r>
              <a:rPr u="sng">
                <a:solidFill>
                  <a:srgbClr val="0000FF"/>
                </a:solidFill>
                <a:uFill>
                  <a:solidFill>
                    <a:srgbClr val="0000FF"/>
                  </a:solidFill>
                </a:uFill>
                <a:hlinkClick r:id="rId19" invalidUrl="" action="" tgtFrame="" tooltip="" history="1" highlightClick="0" endSnd="0"/>
              </a:rPr>
              <a:t>https://github.com/braddelong/public-files/blob/master/readings/article-diamond-agriculture.pdf</a:t>
            </a:r>
            <a:r>
              <a:t>&gt;; </a:t>
            </a:r>
            <a:r>
              <a:rPr b="1"/>
              <a:t>John Maynard Keynes</a:t>
            </a:r>
            <a:r>
              <a:t> (1931): </a:t>
            </a:r>
            <a:r>
              <a:rPr i="1"/>
              <a:t>Economic Possibilities for Our Grandchildren</a:t>
            </a:r>
            <a:r>
              <a:t> &lt;</a:t>
            </a:r>
            <a:r>
              <a:rPr u="sng">
                <a:solidFill>
                  <a:srgbClr val="0000FF"/>
                </a:solidFill>
                <a:uFill>
                  <a:solidFill>
                    <a:srgbClr val="0000FF"/>
                  </a:solidFill>
                </a:uFill>
                <a:hlinkClick r:id="rId20" invalidUrl="" action="" tgtFrame="" tooltip="" history="1" highlightClick="0" endSnd="0"/>
              </a:rPr>
              <a:t>https://github.com/braddelong/public-files/blob/master/readings/article-keynes-possibilities.pdf</a:t>
            </a:r>
            <a:r>
              <a:t>&gt;</a:t>
            </a:r>
            <a:r>
              <a:rPr i="1"/>
              <a:t>, and assorted other articles.</a:t>
            </a:r>
          </a:p>
        </p:txBody>
      </p:sp>
      <p:sp>
        <p:nvSpPr>
          <p:cNvPr id="157" name="3:00 of audio; 5:30 of audio in this slide group"/>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j-lt"/>
                <a:ea typeface="+mj-ea"/>
                <a:cs typeface="+mj-cs"/>
                <a:sym typeface="Helvetica"/>
              </a:defRPr>
            </a:lvl1pPr>
          </a:lstStyle>
          <a:p>
            <a:pPr/>
            <a:r>
              <a:t>3:00 of audio; 5:30 of audio in this slide group </a:t>
            </a:r>
          </a:p>
        </p:txBody>
      </p:sp>
      <p:pic>
        <p:nvPicPr>
          <p:cNvPr id="158" name="Image" descr="Image"/>
          <p:cNvPicPr>
            <a:picLocks noChangeAspect="1"/>
          </p:cNvPicPr>
          <p:nvPr/>
        </p:nvPicPr>
        <p:blipFill>
          <a:blip r:embed="rId21">
            <a:extLst/>
          </a:blip>
          <a:srcRect l="34681" t="0" r="0" b="0"/>
          <a:stretch>
            <a:fillRect/>
          </a:stretch>
        </p:blipFill>
        <p:spPr>
          <a:xfrm>
            <a:off x="6308642" y="1142996"/>
            <a:ext cx="2693922" cy="5397503"/>
          </a:xfrm>
          <a:prstGeom prst="rect">
            <a:avLst/>
          </a:prstGeom>
          <a:ln w="12700">
            <a:miter lim="400000"/>
          </a:ln>
        </p:spPr>
      </p:pic>
      <p:pic>
        <p:nvPicPr>
          <p:cNvPr id="159" name="Audio Recording.m4a" descr="Audio Recording.m4a"/>
          <p:cNvPicPr>
            <a:picLocks noChangeAspect="0"/>
          </p:cNvPicPr>
          <p:nvPr>
            <a:audioFile r:link="rId22"/>
            <p:extLst>
              <p:ext uri="{DAA4B4D4-6D71-4841-9C94-3DE7FCFB9230}">
                <p14:media xmlns:p14="http://schemas.microsoft.com/office/powerpoint/2010/main" r:embed="rId23"/>
              </p:ext>
            </p:extLst>
          </p:nvPr>
        </p:nvPicPr>
        <p:blipFill>
          <a:blip r:embed="rId2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300000"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53256">
              <a:defRPr sz="6800">
                <a:solidFill>
                  <a:srgbClr val="000080"/>
                </a:solidFill>
                <a:uFillTx/>
              </a:defRPr>
            </a:lvl1pPr>
          </a:lstStyle>
          <a:p>
            <a:pPr/>
            <a:r>
              <a:t>Grading</a:t>
            </a:r>
          </a:p>
        </p:txBody>
      </p:sp>
      <p:sp>
        <p:nvSpPr>
          <p:cNvPr id="164" name="2:30"/>
          <p:cNvSpPr txBox="1"/>
          <p:nvPr/>
        </p:nvSpPr>
        <p:spPr>
          <a:xfrm>
            <a:off x="4381500" y="6540496"/>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b="1" sz="1600">
                <a:latin typeface="+mj-lt"/>
                <a:ea typeface="+mj-ea"/>
                <a:cs typeface="+mj-cs"/>
                <a:sym typeface="Helvetica"/>
              </a:defRPr>
            </a:lvl1pPr>
          </a:lstStyle>
          <a:p>
            <a:pPr/>
            <a:r>
              <a:t>2:30</a:t>
            </a:r>
          </a:p>
        </p:txBody>
      </p:sp>
      <p:pic>
        <p:nvPicPr>
          <p:cNvPr id="165" name="Image" descr="Image"/>
          <p:cNvPicPr>
            <a:picLocks noChangeAspect="1"/>
          </p:cNvPicPr>
          <p:nvPr/>
        </p:nvPicPr>
        <p:blipFill>
          <a:blip r:embed="rId3">
            <a:extLst/>
          </a:blip>
          <a:srcRect l="34681" t="0" r="0" b="0"/>
          <a:stretch>
            <a:fillRect/>
          </a:stretch>
        </p:blipFill>
        <p:spPr>
          <a:xfrm>
            <a:off x="6308642" y="1142996"/>
            <a:ext cx="2693922" cy="5397503"/>
          </a:xfrm>
          <a:prstGeom prst="rect">
            <a:avLst/>
          </a:prstGeom>
          <a:ln w="12700">
            <a:miter lim="400000"/>
          </a:ln>
        </p:spPr>
      </p:pic>
      <p:sp>
        <p:nvSpPr>
          <p:cNvPr id="166" name="Points:…"/>
          <p:cNvSpPr txBox="1"/>
          <p:nvPr/>
        </p:nvSpPr>
        <p:spPr>
          <a:xfrm>
            <a:off x="112562" y="1142996"/>
            <a:ext cx="6196083" cy="115128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521208">
              <a:spcBef>
                <a:spcPts val="0"/>
              </a:spcBef>
              <a:defRPr b="1" sz="1600">
                <a:latin typeface="+mj-lt"/>
                <a:ea typeface="+mj-ea"/>
                <a:cs typeface="+mj-cs"/>
                <a:sym typeface="Helvetica"/>
              </a:defRPr>
            </a:pPr>
            <a:r>
              <a:t>Points:</a:t>
            </a:r>
          </a:p>
          <a:p>
            <a:pPr defTabSz="521208">
              <a:spcBef>
                <a:spcPts val="0"/>
              </a:spcBef>
              <a:defRPr b="1" sz="1600">
                <a:latin typeface="Times New Roman"/>
                <a:ea typeface="Times New Roman"/>
                <a:cs typeface="Times New Roman"/>
                <a:sym typeface="Times New Roman"/>
              </a:defRPr>
            </a:pPr>
          </a:p>
          <a:p>
            <a:pPr defTabSz="521208">
              <a:spcBef>
                <a:spcPts val="0"/>
              </a:spcBef>
              <a:defRPr sz="1600">
                <a:latin typeface="Times New Roman"/>
                <a:ea typeface="Times New Roman"/>
                <a:cs typeface="Times New Roman"/>
                <a:sym typeface="Times New Roman"/>
              </a:defRPr>
            </a:pPr>
            <a:r>
              <a:t>150: Quizzes</a:t>
            </a:r>
          </a:p>
          <a:p>
            <a:pPr defTabSz="521208">
              <a:spcBef>
                <a:spcPts val="0"/>
              </a:spcBef>
              <a:defRPr sz="1600">
                <a:latin typeface="Times New Roman"/>
                <a:ea typeface="Times New Roman"/>
                <a:cs typeface="Times New Roman"/>
                <a:sym typeface="Times New Roman"/>
              </a:defRPr>
            </a:pPr>
            <a:r>
              <a:t>450: Readings asynchronous discussions</a:t>
            </a:r>
          </a:p>
          <a:p>
            <a:pPr defTabSz="521208">
              <a:spcBef>
                <a:spcPts val="0"/>
              </a:spcBef>
              <a:defRPr sz="1600">
                <a:latin typeface="Times New Roman"/>
                <a:ea typeface="Times New Roman"/>
                <a:cs typeface="Times New Roman"/>
                <a:sym typeface="Times New Roman"/>
              </a:defRPr>
            </a:pPr>
            <a:r>
              <a:t>150: Zoom attendance &amp; participation </a:t>
            </a:r>
          </a:p>
          <a:p>
            <a:pPr defTabSz="521208">
              <a:spcBef>
                <a:spcPts val="0"/>
              </a:spcBef>
              <a:defRPr sz="1600">
                <a:latin typeface="Times New Roman"/>
                <a:ea typeface="Times New Roman"/>
                <a:cs typeface="Times New Roman"/>
                <a:sym typeface="Times New Roman"/>
              </a:defRPr>
            </a:pPr>
            <a:r>
              <a:t>150: section-based asynchronous discussions</a:t>
            </a:r>
          </a:p>
          <a:p>
            <a:pPr defTabSz="521208">
              <a:spcBef>
                <a:spcPts val="0"/>
              </a:spcBef>
              <a:defRPr sz="1600">
                <a:latin typeface="Times New Roman"/>
                <a:ea typeface="Times New Roman"/>
                <a:cs typeface="Times New Roman"/>
                <a:sym typeface="Times New Roman"/>
              </a:defRPr>
            </a:pPr>
            <a:r>
              <a:t>150: Section attendance &amp; participation</a:t>
            </a:r>
          </a:p>
          <a:p>
            <a:pPr defTabSz="521208">
              <a:spcBef>
                <a:spcPts val="0"/>
              </a:spcBef>
              <a:defRPr sz="1600">
                <a:latin typeface="Times New Roman"/>
                <a:ea typeface="Times New Roman"/>
                <a:cs typeface="Times New Roman"/>
                <a:sym typeface="Times New Roman"/>
              </a:defRPr>
            </a:pPr>
            <a:r>
              <a:t>150: Presentation preparation outlines</a:t>
            </a:r>
          </a:p>
          <a:p>
            <a:pPr defTabSz="521208">
              <a:spcBef>
                <a:spcPts val="0"/>
              </a:spcBef>
              <a:defRPr sz="1600">
                <a:latin typeface="Times New Roman"/>
                <a:ea typeface="Times New Roman"/>
                <a:cs typeface="Times New Roman"/>
                <a:sym typeface="Times New Roman"/>
              </a:defRPr>
            </a:pPr>
            <a:r>
              <a:t>450: Presentions</a:t>
            </a:r>
          </a:p>
          <a:p>
            <a:pPr defTabSz="521208">
              <a:spcBef>
                <a:spcPts val="0"/>
              </a:spcBef>
              <a:defRPr sz="1600">
                <a:latin typeface="Times New Roman"/>
                <a:ea typeface="Times New Roman"/>
                <a:cs typeface="Times New Roman"/>
                <a:sym typeface="Times New Roman"/>
              </a:defRPr>
            </a:pPr>
            <a:r>
              <a:t>150: Feedback</a:t>
            </a:r>
          </a:p>
          <a:p>
            <a:pPr defTabSz="521208">
              <a:spcBef>
                <a:spcPts val="0"/>
              </a:spcBef>
              <a:defRPr sz="1600">
                <a:latin typeface="Times New Roman"/>
                <a:ea typeface="Times New Roman"/>
                <a:cs typeface="Times New Roman"/>
                <a:sym typeface="Times New Roman"/>
              </a:defRPr>
            </a:pPr>
          </a:p>
          <a:p>
            <a:pPr defTabSz="370331">
              <a:spcBef>
                <a:spcPts val="800"/>
              </a:spcBef>
              <a:defRPr b="1" sz="1600">
                <a:latin typeface="+mj-lt"/>
                <a:ea typeface="+mj-ea"/>
                <a:cs typeface="+mj-cs"/>
                <a:sym typeface="Helvetica"/>
              </a:defRPr>
            </a:pPr>
            <a:r>
              <a:t>Mapping from points to grades:</a:t>
            </a:r>
          </a:p>
          <a:p>
            <a:pPr defTabSz="370331">
              <a:spcBef>
                <a:spcPts val="800"/>
              </a:spcBef>
              <a:defRPr sz="1600">
                <a:latin typeface="Times New Roman"/>
                <a:ea typeface="Times New Roman"/>
                <a:cs typeface="Times New Roman"/>
                <a:sym typeface="Times New Roman"/>
              </a:defRPr>
            </a:pPr>
            <a:r>
              <a:t>Not yet set. Curve could be higher or lower than: 20% A’s, 50% A’s, 15% B’s, 10% B’s, and 5% B-’s and below </a:t>
            </a:r>
          </a:p>
          <a:p>
            <a:pPr marL="203200" indent="-203200" defTabSz="370331">
              <a:spcBef>
                <a:spcPts val="800"/>
              </a:spcBef>
              <a:buSzPct val="100000"/>
              <a:buChar char="•"/>
              <a:defRPr sz="1600">
                <a:latin typeface="Times New Roman"/>
                <a:ea typeface="Times New Roman"/>
                <a:cs typeface="Times New Roman"/>
                <a:sym typeface="Times New Roman"/>
              </a:defRPr>
            </a:pPr>
            <a:r>
              <a:t>A: impress us</a:t>
            </a:r>
          </a:p>
          <a:p>
            <a:pPr marL="203200" indent="-203200" defTabSz="370331">
              <a:spcBef>
                <a:spcPts val="800"/>
              </a:spcBef>
              <a:buSzPct val="100000"/>
              <a:buChar char="•"/>
              <a:defRPr sz="1600">
                <a:latin typeface="Times New Roman"/>
                <a:ea typeface="Times New Roman"/>
                <a:cs typeface="Times New Roman"/>
                <a:sym typeface="Times New Roman"/>
              </a:defRPr>
            </a:pPr>
            <a:r>
              <a:t>A-: master the material</a:t>
            </a:r>
          </a:p>
          <a:p>
            <a:pPr marL="203200" indent="-203200" defTabSz="370331">
              <a:spcBef>
                <a:spcPts val="800"/>
              </a:spcBef>
              <a:buSzPct val="100000"/>
              <a:buChar char="•"/>
              <a:defRPr sz="1600">
                <a:latin typeface="Times New Roman"/>
                <a:ea typeface="Times New Roman"/>
                <a:cs typeface="Times New Roman"/>
                <a:sym typeface="Times New Roman"/>
              </a:defRPr>
            </a:pPr>
            <a:r>
              <a:t>B+: master the material, but with gaps</a:t>
            </a:r>
          </a:p>
          <a:p>
            <a:pPr marL="203200" indent="-203200" defTabSz="370331">
              <a:spcBef>
                <a:spcPts val="800"/>
              </a:spcBef>
              <a:buSzPct val="100000"/>
              <a:buChar char="•"/>
              <a:defRPr sz="1600">
                <a:latin typeface="Times New Roman"/>
                <a:ea typeface="Times New Roman"/>
                <a:cs typeface="Times New Roman"/>
                <a:sym typeface="Times New Roman"/>
              </a:defRPr>
            </a:pPr>
            <a:r>
              <a:t>B: the gaps in mastery begin to yawn wide</a:t>
            </a:r>
          </a:p>
          <a:p>
            <a:pPr marL="203200" indent="-203200" defTabSz="370331">
              <a:spcBef>
                <a:spcPts val="800"/>
              </a:spcBef>
              <a:buSzPct val="100000"/>
              <a:buChar char="•"/>
              <a:defRPr sz="1600">
                <a:latin typeface="Times New Roman"/>
                <a:ea typeface="Times New Roman"/>
                <a:cs typeface="Times New Roman"/>
                <a:sym typeface="Times New Roman"/>
              </a:defRPr>
            </a:pPr>
            <a:r>
              <a:t>B- &amp; below: a change of some sort needs to be made; you are not getting what you should get out of Berkeley, and we are not doing our job as teachers.</a:t>
            </a:r>
          </a:p>
          <a:p>
            <a:pPr defTabSz="521208">
              <a:defRPr sz="1600">
                <a:latin typeface="+mj-lt"/>
                <a:ea typeface="+mj-ea"/>
                <a:cs typeface="+mj-cs"/>
                <a:sym typeface="Helvetica"/>
              </a:defRPr>
            </a:pPr>
          </a:p>
          <a:p>
            <a:pPr defTabSz="521208">
              <a:defRPr b="1" sz="1600">
                <a:latin typeface="Times New Roman"/>
                <a:ea typeface="Times New Roman"/>
                <a:cs typeface="Times New Roman"/>
                <a:sym typeface="Times New Roman"/>
              </a:defRPr>
            </a:pPr>
          </a:p>
          <a:p>
            <a:pPr defTabSz="521208">
              <a:defRPr b="1" sz="1600">
                <a:latin typeface="+mj-lt"/>
                <a:ea typeface="+mj-ea"/>
                <a:cs typeface="+mj-cs"/>
                <a:sym typeface="Helvetica"/>
              </a:defRPr>
            </a:pPr>
            <a:r>
              <a:t>Points to letter grades:</a:t>
            </a:r>
            <a:endParaRPr>
              <a:latin typeface="Times New Roman"/>
              <a:ea typeface="Times New Roman"/>
              <a:cs typeface="Times New Roman"/>
              <a:sym typeface="Times New Roman"/>
            </a:endParaRPr>
          </a:p>
          <a:p>
            <a:pPr defTabSz="521208">
              <a:defRPr sz="1600">
                <a:latin typeface="Times New Roman"/>
                <a:ea typeface="Times New Roman"/>
                <a:cs typeface="Times New Roman"/>
                <a:sym typeface="Times New Roman"/>
              </a:defRPr>
            </a:pPr>
            <a:r>
              <a:t>The way it works is this: </a:t>
            </a:r>
          </a:p>
          <a:p>
            <a:pPr marL="457200" indent="-457200" defTabSz="521208">
              <a:buSzPct val="100000"/>
              <a:buChar char="•"/>
              <a:defRPr sz="1600">
                <a:latin typeface="Times New Roman"/>
                <a:ea typeface="Times New Roman"/>
                <a:cs typeface="Times New Roman"/>
                <a:sym typeface="Times New Roman"/>
              </a:defRPr>
            </a:pPr>
            <a:r>
              <a:t>We form our holistic assessment of the degree of effort and accomplishment of the class as a whole, </a:t>
            </a:r>
          </a:p>
          <a:p>
            <a:pPr marL="457200" indent="-457200" defTabSz="521208">
              <a:buSzPct val="100000"/>
              <a:buChar char="•"/>
              <a:defRPr sz="1600">
                <a:latin typeface="Times New Roman"/>
                <a:ea typeface="Times New Roman"/>
                <a:cs typeface="Times New Roman"/>
                <a:sym typeface="Times New Roman"/>
              </a:defRPr>
            </a:pPr>
            <a:r>
              <a:t>largely but not exclusively based on the scores people receive on assignments. </a:t>
            </a:r>
          </a:p>
          <a:p>
            <a:pPr marL="457200" indent="-457200" defTabSz="521208">
              <a:buSzPct val="100000"/>
              <a:buChar char="•"/>
              <a:defRPr sz="1600">
                <a:latin typeface="Times New Roman"/>
                <a:ea typeface="Times New Roman"/>
                <a:cs typeface="Times New Roman"/>
                <a:sym typeface="Times New Roman"/>
              </a:defRPr>
            </a:pPr>
            <a:r>
              <a:t>That assessment then sets the grade distribution. </a:t>
            </a:r>
          </a:p>
          <a:p>
            <a:pPr marL="457200" indent="-457200" defTabSz="521208">
              <a:buSzPct val="100000"/>
              <a:buChar char="•"/>
              <a:defRPr sz="1600">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621631" indent="-240631" defTabSz="521208">
              <a:buSzPct val="100000"/>
              <a:buChar char="•"/>
              <a:defRPr sz="1600">
                <a:latin typeface="Times New Roman"/>
                <a:ea typeface="Times New Roman"/>
                <a:cs typeface="Times New Roman"/>
                <a:sym typeface="Times New Roman"/>
              </a:defRPr>
            </a:pPr>
            <a:r>
              <a:t>By effort &amp; achievement.</a:t>
            </a:r>
          </a:p>
          <a:p>
            <a:pPr lvl="1" marL="621631" indent="-240631" defTabSz="521208">
              <a:buSzPct val="100000"/>
              <a:buChar char="•"/>
              <a:defRPr sz="1600">
                <a:latin typeface="Times New Roman"/>
                <a:ea typeface="Times New Roman"/>
                <a:cs typeface="Times New Roman"/>
                <a:sym typeface="Times New Roman"/>
              </a:defRPr>
            </a:pPr>
            <a:r>
              <a:t>Thus there is not a strict curve: </a:t>
            </a:r>
          </a:p>
          <a:p>
            <a:pPr lvl="1" marL="621631" indent="-240631" defTabSz="521208">
              <a:buSzPct val="100000"/>
              <a:buChar char="•"/>
              <a:defRPr sz="1600">
                <a:latin typeface="Times New Roman"/>
                <a:ea typeface="Times New Roman"/>
                <a:cs typeface="Times New Roman"/>
                <a:sym typeface="Times New Roman"/>
              </a:defRPr>
            </a:pPr>
            <a:r>
              <a:t>someone else doing better does not lower your grade. </a:t>
            </a:r>
          </a:p>
          <a:p>
            <a:pPr lvl="1" marL="621631" indent="-240631" defTabSz="521208">
              <a:buSzPct val="100000"/>
              <a:buChar char="•"/>
              <a:defRPr sz="1600">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621631" indent="-240631" defTabSz="521208">
              <a:buSzPct val="100000"/>
              <a:buChar char="•"/>
              <a:defRPr sz="1600">
                <a:latin typeface="Times New Roman"/>
                <a:ea typeface="Times New Roman"/>
                <a:cs typeface="Times New Roman"/>
                <a:sym typeface="Times New Roman"/>
              </a:defRPr>
            </a:pPr>
            <a:r>
              <a:t>But there is also not a rigid set of numerical cutoffs you will be able to count on</a:t>
            </a:r>
          </a:p>
          <a:p>
            <a:pPr marL="457200" indent="-457200" defTabSz="521208">
              <a:buSzPct val="100000"/>
              <a:buChar char="•"/>
              <a:defRPr sz="1600">
                <a:latin typeface="Times New Roman"/>
                <a:ea typeface="Times New Roman"/>
                <a:cs typeface="Times New Roman"/>
                <a:sym typeface="Times New Roman"/>
              </a:defRPr>
            </a:pPr>
            <a:r>
              <a:t>Oral exams for edge cases…</a:t>
            </a:r>
          </a:p>
        </p:txBody>
      </p:sp>
      <p:pic>
        <p:nvPicPr>
          <p:cNvPr id="16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188333"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0" baseline="0" cap="none" i="0" spc="0" strike="noStrike" sz="3000" u="none" kumimoji="0" normalizeH="0">
            <a:ln>
              <a:noFill/>
            </a:ln>
            <a:solidFill>
              <a:srgbClr val="000000"/>
            </a:solidFill>
            <a:effectLst/>
            <a:uFill>
              <a:solidFill>
                <a:srgbClr val="000000"/>
              </a:solidFill>
            </a:uFill>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